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441e58181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441e58181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441e58181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441e58181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441e58181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441e58181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441e58181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441e58181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55da8c3d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55da8c3d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441e58181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441e58181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55da8c3d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55da8c3d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56d3931b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56d3931b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5532da30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5532da30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55da8c288_2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55da8c288_2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441e58181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441e58181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56d3931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56d3931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441e5818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441e5818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441e5818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441e5818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441e5818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441e5818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441e58181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441e5818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441e58181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441e58181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441e58181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441e58181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76408" y="14464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Plan de Contingencia de Centro 20/21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4144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IES PUERTO DEL ROSARIO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550" y="391275"/>
            <a:ext cx="3196804" cy="12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Cada grupo tendrá asignado sus aseos, no pudiendo usar los aseos </a:t>
            </a:r>
            <a:r>
              <a:rPr lang="es">
                <a:solidFill>
                  <a:srgbClr val="000000"/>
                </a:solidFill>
              </a:rPr>
              <a:t>asignados</a:t>
            </a:r>
            <a:r>
              <a:rPr lang="es">
                <a:solidFill>
                  <a:srgbClr val="000000"/>
                </a:solidFill>
              </a:rPr>
              <a:t> a otro sector.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En las puertas de los aseos vendrá indicado qué grupos podrán acceder.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Al entrar y salir de los aseos, todo usuario debe lavarse las manos.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La puerta principal del aseo debe permanecer siempre abierta.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Se llevará un control del uso de los aseos para evitar las salidas del aula cuando no se tiene la necesidad de ir.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En la entrada habrá un dispensador de gel hidroalcohólico.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9" name="Google Shape;139;p22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Uso de aseos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311700" y="952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Los recreos están </a:t>
            </a:r>
            <a:r>
              <a:rPr b="1" lang="es" sz="1600">
                <a:solidFill>
                  <a:srgbClr val="000000"/>
                </a:solidFill>
              </a:rPr>
              <a:t>divididos</a:t>
            </a:r>
            <a:r>
              <a:rPr b="1" lang="es" sz="1600">
                <a:solidFill>
                  <a:srgbClr val="000000"/>
                </a:solidFill>
              </a:rPr>
              <a:t> en dos franjas</a:t>
            </a:r>
            <a:r>
              <a:rPr lang="es" sz="1600">
                <a:solidFill>
                  <a:srgbClr val="000000"/>
                </a:solidFill>
              </a:rPr>
              <a:t>. El horario de los recreos son:</a:t>
            </a:r>
            <a:endParaRPr sz="1600"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Las salidas a los recreos están identificadas por sectores y cumpliendo las </a:t>
            </a:r>
            <a:r>
              <a:rPr lang="es" sz="1600">
                <a:solidFill>
                  <a:srgbClr val="000000"/>
                </a:solidFill>
              </a:rPr>
              <a:t>medidas</a:t>
            </a:r>
            <a:r>
              <a:rPr lang="es" sz="1600">
                <a:solidFill>
                  <a:srgbClr val="000000"/>
                </a:solidFill>
              </a:rPr>
              <a:t> de </a:t>
            </a:r>
            <a:r>
              <a:rPr lang="es" sz="1600">
                <a:solidFill>
                  <a:srgbClr val="000000"/>
                </a:solidFill>
              </a:rPr>
              <a:t>seguridad</a:t>
            </a:r>
            <a:r>
              <a:rPr lang="es" sz="1600">
                <a:solidFill>
                  <a:srgbClr val="000000"/>
                </a:solidFill>
              </a:rPr>
              <a:t>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Durante el recreo es importante en la medida de lo posible mantener la distancia de seguridad.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es" sz="1600">
                <a:solidFill>
                  <a:srgbClr val="000000"/>
                </a:solidFill>
              </a:rPr>
              <a:t>El profesorado de guardia de recreo </a:t>
            </a:r>
            <a:r>
              <a:rPr b="1" lang="es" sz="1600">
                <a:solidFill>
                  <a:srgbClr val="000000"/>
                </a:solidFill>
              </a:rPr>
              <a:t>velará</a:t>
            </a:r>
            <a:r>
              <a:rPr b="1" lang="es" sz="1600">
                <a:solidFill>
                  <a:srgbClr val="000000"/>
                </a:solidFill>
              </a:rPr>
              <a:t> por el cumplimiento de las medidas de prevención e higiene.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No se permiten los juegos de contacto, balón o aquellos que impliquen intercambios de objetos.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45" name="Google Shape;145;p23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Recreos </a:t>
            </a:r>
            <a:endParaRPr sz="2600">
              <a:solidFill>
                <a:srgbClr val="FFFFFF"/>
              </a:solidFill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1606000" y="1266425"/>
            <a:ext cx="23772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Turno de mañana: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1º 09:50 a 10:05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2º 11:55 a 12:10</a:t>
            </a:r>
            <a:endParaRPr/>
          </a:p>
        </p:txBody>
      </p:sp>
      <p:sp>
        <p:nvSpPr>
          <p:cNvPr id="147" name="Google Shape;147;p23"/>
          <p:cNvSpPr txBox="1"/>
          <p:nvPr/>
        </p:nvSpPr>
        <p:spPr>
          <a:xfrm>
            <a:off x="4446900" y="1287575"/>
            <a:ext cx="2377200" cy="7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Turno de tarde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1º 16:50 a 17:05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2º 18:55 a 19:10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Durante los cambios de hora estará totalmente prohibido salir del aula.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Para circular por las zonas comunes siempre habrá que ir por la derecha y procurando mantener la distancia de seguridad.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INTERCAMBIOS DE HORA Y CIRCULACIÓN</a:t>
            </a:r>
            <a:r>
              <a:rPr lang="es" sz="2600">
                <a:solidFill>
                  <a:srgbClr val="FFFFFF"/>
                </a:solidFill>
              </a:rPr>
              <a:t> 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311700" y="813375"/>
            <a:ext cx="8520600" cy="43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El aula siempre deberá permanecer ventilada y con la puerta abierta.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Las mesas y las sillas no se deben mover, debiendo cumplir con la colocación establecida del aula.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Las mesas estarán identificadas cada una con el nombre del alumnado con una pegatina.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El aula dispondrá de desinfectante y papel desechable. </a:t>
            </a:r>
            <a:endParaRPr sz="1600">
              <a:solidFill>
                <a:srgbClr val="000000"/>
              </a:solidFill>
              <a:highlight>
                <a:schemeClr val="accent6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No dejar material en el aula.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Es importante que traigan su propio material y que eviten compartirlo con los demás compañeros.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Al entrar al aula </a:t>
            </a:r>
            <a:r>
              <a:rPr b="1" lang="es" sz="1600">
                <a:solidFill>
                  <a:srgbClr val="000000"/>
                </a:solidFill>
              </a:rPr>
              <a:t>siempre habrá que usar gel hidroalcohólico. Hay dos dispensadores para evitar el colapso.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Cuando el </a:t>
            </a:r>
            <a:r>
              <a:rPr lang="es" sz="1600">
                <a:solidFill>
                  <a:srgbClr val="000000"/>
                </a:solidFill>
              </a:rPr>
              <a:t>alumnado</a:t>
            </a:r>
            <a:r>
              <a:rPr lang="es" sz="1600">
                <a:solidFill>
                  <a:srgbClr val="000000"/>
                </a:solidFill>
              </a:rPr>
              <a:t> entre al centro tendrá que ir directamente al aula y al sitio </a:t>
            </a:r>
            <a:r>
              <a:rPr lang="es" sz="1600">
                <a:solidFill>
                  <a:srgbClr val="000000"/>
                </a:solidFill>
              </a:rPr>
              <a:t>asignado, al igual que cuando lleguen del recreo o de las clases de Educación Física.</a:t>
            </a:r>
            <a:endParaRPr sz="16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59" name="Google Shape;159;p25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EL AULA</a:t>
            </a:r>
            <a:r>
              <a:rPr lang="es" sz="2600">
                <a:solidFill>
                  <a:srgbClr val="FFFFFF"/>
                </a:solidFill>
              </a:rPr>
              <a:t> 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Para la realización de las tutorías será necesario </a:t>
            </a:r>
            <a:r>
              <a:rPr b="1" lang="es">
                <a:solidFill>
                  <a:srgbClr val="000000"/>
                </a:solidFill>
              </a:rPr>
              <a:t>pedir cita previa con el tutor/a.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Las tutorías serán de forma telemática y adaptadas a las circunstancias de cada familia, pudiendo ser vía telefónica, videollamada, correo…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s">
                <a:solidFill>
                  <a:srgbClr val="000000"/>
                </a:solidFill>
              </a:rPr>
              <a:t>Es importante no acudir al centro sin cita previa ya que la entrada está prohibida a toda persona ajena al mismo.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">
                <a:solidFill>
                  <a:srgbClr val="000000"/>
                </a:solidFill>
              </a:rPr>
              <a:t>Las ratios de los grupos de clase están establecidas entre 15 y 18 alumnos y, en algún caso, hasta 20.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TUTORÍAS/ATENCIÓN A FAMILIAS</a:t>
            </a:r>
            <a:r>
              <a:rPr lang="es" sz="2600">
                <a:solidFill>
                  <a:srgbClr val="FFFFFF"/>
                </a:solidFill>
              </a:rPr>
              <a:t> 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171200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Qué hacer si mi hijo/a se encuentra mal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416725" y="1095375"/>
            <a:ext cx="8250900" cy="3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/>
              <a:t>SITUACIÓN 1: ESTOY EN CASA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1900"/>
              <a:t>Importante siempre medir la temperatura antes de ir al centro.</a:t>
            </a:r>
            <a:endParaRPr sz="19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1900"/>
              <a:t>Si presenta fiebre es importante llamar a </a:t>
            </a:r>
            <a:r>
              <a:rPr b="1" lang="es" sz="2700"/>
              <a:t>900 112 061</a:t>
            </a:r>
            <a:endParaRPr b="1" sz="27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1900"/>
              <a:t>Notificar que su hijo/a se encuentra mal llamando al centro al </a:t>
            </a:r>
            <a:endParaRPr sz="19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/>
              <a:t>928 21 18 21</a:t>
            </a:r>
            <a:endParaRPr b="1" sz="23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s" sz="1900"/>
              <a:t>Importante notificar, para que el centro pueda proceder al protocolo de actuación.</a:t>
            </a: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311700" y="743900"/>
            <a:ext cx="8250900" cy="41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/>
              <a:t>SITUACIÓN 2: El alumno/a está en el centro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s" sz="1900"/>
              <a:t>Nunca deberá quitarse la mascarilla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s" sz="1800">
                <a:solidFill>
                  <a:schemeClr val="dk1"/>
                </a:solidFill>
              </a:rPr>
              <a:t>Avisará al profesorado que se encuentre en ese momento en el aula de manera inmediata.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 sz="1800">
                <a:solidFill>
                  <a:schemeClr val="dk1"/>
                </a:solidFill>
              </a:rPr>
              <a:t>Si se encuentra en el recreo, hay que avisar al profesor y siempre guardando la distancia con el resto de compañeros.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 sz="1800">
                <a:solidFill>
                  <a:schemeClr val="dk1"/>
                </a:solidFill>
              </a:rPr>
              <a:t>Se le cambiará la mascarilla.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 sz="1800">
                <a:solidFill>
                  <a:schemeClr val="dk1"/>
                </a:solidFill>
              </a:rPr>
              <a:t>Se llevará al alumnado a la sala de aislamiento.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 sz="1800">
                <a:solidFill>
                  <a:schemeClr val="dk1"/>
                </a:solidFill>
              </a:rPr>
              <a:t>La responsable Covid, la directora, llamará al centro de referencia y coordinará las acciones que indiquen.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 sz="1800">
                <a:solidFill>
                  <a:schemeClr val="dk1"/>
                </a:solidFill>
              </a:rPr>
              <a:t>Importante estar tranquilos porque van a estar totalmente atendidos y seguros.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171200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Qué hacer si mi hijo/a se encuentra mal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311700" y="171200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Qué hacer si mi hijo/a se encuentra mal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En caso sospechoso, deberá permanecer aislado en su domicilio hasta disponer de los resultados.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En caso de positivo, los servicios de salud pública activan los canales de comunicación y actuación.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chemeClr val="accent6"/>
                </a:highlight>
              </a:rPr>
              <a:t>IMPORTANTE: Si cumplimos con las medidas de prevención y protección conseguiremos del centro un lugar seguro. El uso correcto de la mascarilla es sumamente importante para conseguirlo, así como la higiene de las manos.</a:t>
            </a:r>
            <a:endParaRPr>
              <a:solidFill>
                <a:srgbClr val="000000"/>
              </a:solidFill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/>
        </p:nvSpPr>
        <p:spPr>
          <a:xfrm>
            <a:off x="396900" y="870925"/>
            <a:ext cx="8350200" cy="42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FFFFFF"/>
                </a:highlight>
              </a:rPr>
              <a:t>37. Cualquier otra conducta que suponga incumplimiento alevoso de los propios deberes cuando atente de manera manifiesta </a:t>
            </a:r>
            <a:r>
              <a:rPr b="1" lang="es">
                <a:highlight>
                  <a:srgbClr val="FFFFFF"/>
                </a:highlight>
              </a:rPr>
              <a:t>al derecho a la salud,</a:t>
            </a:r>
            <a:r>
              <a:rPr lang="es">
                <a:highlight>
                  <a:srgbClr val="FFFFFF"/>
                </a:highlight>
              </a:rPr>
              <a:t> a la integridad física, a la libertad de expresión, de participación, de reunión, de no discriminación, o al honor, la intimidad y la propia imagen de los demás miembros de la Comunidad Educativa o de otras personas.  </a:t>
            </a:r>
            <a:endParaRPr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No llevar mascarilla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Utilizar mascarillas con válvulas o de fabricación propia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Uso incorrecto de la mascarilla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Incumplimiento alevoso de la distancia de seguridad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Compartir material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Ocupación de los espacios/asientos inhabilitados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Uso incorrecto del material de higiene del aula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Uso incorrecto de los residuos de aula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Hallarse fuera del aula sin  motivo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Hallarse en el sector incorrecto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>
                <a:highlight>
                  <a:srgbClr val="FFFFFF"/>
                </a:highlight>
              </a:rPr>
              <a:t>Entrar o salir por puertas que no corresponden al sector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171200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Se considera conducta grave de convivencia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291475" y="1346300"/>
            <a:ext cx="3501900" cy="23184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JUNTOS CONSEGUIREMOS CREAR UN AMBIENTE SEGURO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 b="18335" l="21680" r="52169" t="14450"/>
          <a:stretch/>
        </p:blipFill>
        <p:spPr>
          <a:xfrm>
            <a:off x="4693650" y="0"/>
            <a:ext cx="3557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ÍNDICE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Entrada y salida del centro del alumnado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Medidas de prevención generales en el centro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Higiene estricta de manos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Higiene </a:t>
            </a:r>
            <a:r>
              <a:rPr lang="es"/>
              <a:t>respiratoria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Tipos de mascarilla a usar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Uso de aseos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Recreos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Intercambios de hora y circulación por el centro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El aula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Qué hacer si mi hijo/a se encuentra mal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Consideraciones de conducta grave de la convivencia relacionado con salud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9997" l="12540" r="40352" t="13332"/>
          <a:stretch/>
        </p:blipFill>
        <p:spPr>
          <a:xfrm>
            <a:off x="2360600" y="803525"/>
            <a:ext cx="4059826" cy="371646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77300" y="921575"/>
            <a:ext cx="1585800" cy="803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Entrada exclusiva para: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4ºESO</a:t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278600" y="106850"/>
            <a:ext cx="2646900" cy="5253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solidFill>
                  <a:srgbClr val="FFFFFF"/>
                </a:solidFill>
              </a:rPr>
              <a:t>TURNO DE MAÑANA</a:t>
            </a:r>
            <a:endParaRPr b="1" sz="1900">
              <a:solidFill>
                <a:srgbClr val="FFFFFF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7230500" y="283625"/>
            <a:ext cx="1637100" cy="10398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Entrada exclusiva para: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2ºESO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1ºPMAR</a:t>
            </a:r>
            <a:endParaRPr/>
          </a:p>
        </p:txBody>
      </p:sp>
      <p:cxnSp>
        <p:nvCxnSpPr>
          <p:cNvPr id="71" name="Google Shape;71;p15"/>
          <p:cNvCxnSpPr>
            <a:stCxn id="70" idx="1"/>
          </p:cNvCxnSpPr>
          <p:nvPr/>
        </p:nvCxnSpPr>
        <p:spPr>
          <a:xfrm flipH="1">
            <a:off x="4393400" y="803525"/>
            <a:ext cx="2837100" cy="28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" name="Google Shape;72;p15"/>
          <p:cNvSpPr txBox="1"/>
          <p:nvPr/>
        </p:nvSpPr>
        <p:spPr>
          <a:xfrm>
            <a:off x="7229275" y="3187025"/>
            <a:ext cx="1776600" cy="17898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Entrada exclusiva para: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3ºESO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2ºPMAR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Aula enclave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CFGM Industrias Alimentarias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FPB Peluquería</a:t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304550" y="3787325"/>
            <a:ext cx="1731300" cy="1251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Entrada exclusiva para: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1ºESO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FPBA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CFGS Alojamiento</a:t>
            </a:r>
            <a:endParaRPr/>
          </a:p>
        </p:txBody>
      </p:sp>
      <p:cxnSp>
        <p:nvCxnSpPr>
          <p:cNvPr id="74" name="Google Shape;74;p15"/>
          <p:cNvCxnSpPr/>
          <p:nvPr/>
        </p:nvCxnSpPr>
        <p:spPr>
          <a:xfrm flipH="1" rot="10800000">
            <a:off x="2035850" y="3889800"/>
            <a:ext cx="1875300" cy="985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" name="Google Shape;75;p15"/>
          <p:cNvCxnSpPr>
            <a:stCxn id="68" idx="3"/>
          </p:cNvCxnSpPr>
          <p:nvPr/>
        </p:nvCxnSpPr>
        <p:spPr>
          <a:xfrm>
            <a:off x="1963100" y="1323425"/>
            <a:ext cx="726600" cy="15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24423" l="27296" r="13426" t="25995"/>
          <a:stretch/>
        </p:blipFill>
        <p:spPr>
          <a:xfrm>
            <a:off x="3323875" y="106850"/>
            <a:ext cx="1776490" cy="835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5"/>
          <p:cNvCxnSpPr>
            <a:stCxn id="72" idx="1"/>
          </p:cNvCxnSpPr>
          <p:nvPr/>
        </p:nvCxnSpPr>
        <p:spPr>
          <a:xfrm rot="10800000">
            <a:off x="6214975" y="3461225"/>
            <a:ext cx="1014300" cy="620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10834" l="17455" r="20930" t="23423"/>
          <a:stretch/>
        </p:blipFill>
        <p:spPr>
          <a:xfrm>
            <a:off x="1011400" y="1844687"/>
            <a:ext cx="1637102" cy="98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6">
            <a:alphaModFix/>
          </a:blip>
          <a:srcRect b="13747" l="16846" r="18683" t="33440"/>
          <a:stretch/>
        </p:blipFill>
        <p:spPr>
          <a:xfrm>
            <a:off x="3525450" y="4127536"/>
            <a:ext cx="1843200" cy="84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7">
            <a:alphaModFix/>
          </a:blip>
          <a:srcRect b="18293" l="8665" r="17522" t="32465"/>
          <a:stretch/>
        </p:blipFill>
        <p:spPr>
          <a:xfrm>
            <a:off x="6488494" y="2237100"/>
            <a:ext cx="2263229" cy="84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298" y="927450"/>
            <a:ext cx="4812599" cy="42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278600" y="106850"/>
            <a:ext cx="2646900" cy="5253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solidFill>
                  <a:srgbClr val="FFFFFF"/>
                </a:solidFill>
              </a:rPr>
              <a:t>TURNO DE TARDE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24423" l="27296" r="13426" t="25995"/>
          <a:stretch/>
        </p:blipFill>
        <p:spPr>
          <a:xfrm>
            <a:off x="4049938" y="247675"/>
            <a:ext cx="1776490" cy="8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b="10834" l="17455" r="20930" t="23423"/>
          <a:stretch/>
        </p:blipFill>
        <p:spPr>
          <a:xfrm>
            <a:off x="938275" y="1763512"/>
            <a:ext cx="1637102" cy="982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6"/>
          <p:cNvCxnSpPr/>
          <p:nvPr/>
        </p:nvCxnSpPr>
        <p:spPr>
          <a:xfrm flipH="1">
            <a:off x="4464450" y="897375"/>
            <a:ext cx="2521800" cy="417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6"/>
          <p:cNvCxnSpPr/>
          <p:nvPr/>
        </p:nvCxnSpPr>
        <p:spPr>
          <a:xfrm>
            <a:off x="2394952" y="1315275"/>
            <a:ext cx="605400" cy="470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" name="Google Shape;91;p16"/>
          <p:cNvSpPr txBox="1"/>
          <p:nvPr/>
        </p:nvSpPr>
        <p:spPr>
          <a:xfrm>
            <a:off x="809150" y="779925"/>
            <a:ext cx="1585800" cy="8358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Entrada exclusiva para: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2º BACH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6950875" y="509550"/>
            <a:ext cx="1585800" cy="1598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Entrada exclusiva para: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1º BACH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FPB Hostelería y Turismo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CFGS Hostelería y Turismo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MEDIDAS DE PREVENCIÓN GENERALES EN EL CENTRO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702800"/>
            <a:ext cx="8520600" cy="43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s" sz="1400">
                <a:solidFill>
                  <a:schemeClr val="dk1"/>
                </a:solidFill>
              </a:rPr>
              <a:t>Importante tomar siempre la temperatura antes de salir de casa.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s" sz="1400">
                <a:solidFill>
                  <a:schemeClr val="dk1"/>
                </a:solidFill>
              </a:rPr>
              <a:t>Uso obligatorio de la mascarilla en todo el centro.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Será necesario tener en la mochila mascarilla de repuesto y no olvidar desinfectar la mochila al llegar a casa.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El centro dispone de toda la señalización y cartelería en lugares visibles de todos los espacios del centro.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Las gestiones se realizarán de forma telemática, priorizando la comunicación por teléfono, correo electrónico o mensaje.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El alumnado debe evitar el saludo con contacto físico y mantener la distancia de seguridad al menos de 1,5 metros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El uso de guantes está desaconsejado.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El centro dispone de protocolo de limpieza y desinfección, y se realizará esta misma en los cambios de turno y al finalizar la jornada.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Hay dispensadores de gel hidroalcohólico en la entrada de aulas, laboratorios, despachos, aseos, etc.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sz="1400">
                <a:solidFill>
                  <a:schemeClr val="dk1"/>
                </a:solidFill>
              </a:rPr>
              <a:t>Todas las estancias del centro están provistas de papeleras de pedal para la gestión de residuos.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236700" y="867225"/>
            <a:ext cx="5839200" cy="43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dk1"/>
                </a:solidFill>
              </a:rPr>
              <a:t>El alumnado debe realizar el lavado de manos de manera frecuente y meticulosa, con agua y jabón, durante al menos 40 segundos o con gel hidroalcohólico durante 20 segundos y, en todo caso, un mínimo de cinco veces al día: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Antes de colocarse la mascarilla y después de su retirada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A la entrada y salida del centro educativo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Al entrar y salir de clase o de cualquier otra actividad como el recreo o patio.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Antes y después de las comidas.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Antes y después de ir al aseo y después de estornudar, toser o sonarse la nariz.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Después de realizar cualquier tarea que implique el contacto con material.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sz="1400">
                <a:solidFill>
                  <a:schemeClr val="dk1"/>
                </a:solidFill>
              </a:rPr>
              <a:t>Las uñas deben llevarse cortas y cuidadas, evitando el uso de anillos, pulseras, relojes de muñeca u otros adornos.</a:t>
            </a:r>
            <a:endParaRPr sz="1400">
              <a:solidFill>
                <a:schemeClr val="dk1"/>
              </a:solidFill>
            </a:endParaRPr>
          </a:p>
          <a:p>
            <a:pPr indent="-177800" lvl="0" marL="35560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HIGIENE ESTRICTA DE MANOS</a:t>
            </a:r>
            <a:endParaRPr sz="2600">
              <a:solidFill>
                <a:srgbClr val="FFFFFF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18457" l="0" r="0" t="7149"/>
          <a:stretch/>
        </p:blipFill>
        <p:spPr>
          <a:xfrm>
            <a:off x="6150900" y="813375"/>
            <a:ext cx="2681451" cy="27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0900" y="3610900"/>
            <a:ext cx="2681451" cy="14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97925" y="813375"/>
            <a:ext cx="6369900" cy="39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La </a:t>
            </a:r>
            <a:r>
              <a:rPr b="1" lang="es" sz="1600">
                <a:solidFill>
                  <a:srgbClr val="000000"/>
                </a:solidFill>
              </a:rPr>
              <a:t>mascarilla</a:t>
            </a:r>
            <a:r>
              <a:rPr b="1" lang="es" sz="1600">
                <a:solidFill>
                  <a:srgbClr val="000000"/>
                </a:solidFill>
              </a:rPr>
              <a:t> es obligatoria</a:t>
            </a:r>
            <a:r>
              <a:rPr lang="es" sz="1600">
                <a:solidFill>
                  <a:srgbClr val="000000"/>
                </a:solidFill>
              </a:rPr>
              <a:t> en cualquier espacio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La mascarilla </a:t>
            </a:r>
            <a:r>
              <a:rPr b="1" lang="es" sz="1600">
                <a:solidFill>
                  <a:srgbClr val="000000"/>
                </a:solidFill>
              </a:rPr>
              <a:t>debe cubrir, durante todo el tiempo, la nariz y la boca completamente</a:t>
            </a:r>
            <a:r>
              <a:rPr lang="es" sz="1600">
                <a:solidFill>
                  <a:srgbClr val="000000"/>
                </a:solidFill>
              </a:rPr>
              <a:t> y estar adecuadamente ajustada a la nariz y a la barbilla, de modo que impida la expulsión de secreciones respiratorias al entorno.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Se debe evitar el contacto de las mascarillas con superficies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Se recomienda que el alumnado disponga de un dispositivo específico para guardar su mascarilla cuando no la esté utilizando, (por ejemplo en el momento de comer), o </a:t>
            </a:r>
            <a:r>
              <a:rPr b="1" lang="es" sz="1600">
                <a:solidFill>
                  <a:srgbClr val="000000"/>
                </a:solidFill>
              </a:rPr>
              <a:t>llevar una mascarilla de repuesto.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es" sz="1600">
                <a:solidFill>
                  <a:srgbClr val="000000"/>
                </a:solidFill>
              </a:rPr>
              <a:t>Importante seguir las instrucciones de uso</a:t>
            </a:r>
            <a:r>
              <a:rPr lang="es" sz="1600">
                <a:solidFill>
                  <a:srgbClr val="000000"/>
                </a:solidFill>
              </a:rPr>
              <a:t>, mantenimiento, conservación y almacenamiento de la mascarilla, suministradas por el fabricante o proveedor.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>
                <a:solidFill>
                  <a:srgbClr val="000000"/>
                </a:solidFill>
              </a:rPr>
              <a:t>Se debe usar pañuelos desechables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24067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FFFFFF"/>
                </a:solidFill>
              </a:rPr>
              <a:t>HIGIENE RESPIRATORIA</a:t>
            </a:r>
            <a:endParaRPr sz="2600">
              <a:solidFill>
                <a:srgbClr val="FFFFFF"/>
              </a:solidFill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825" y="813383"/>
            <a:ext cx="2364476" cy="157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4375" y="2389700"/>
            <a:ext cx="2371375" cy="155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00" y="580237"/>
            <a:ext cx="7594002" cy="456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>
            <p:ph type="title"/>
          </p:nvPr>
        </p:nvSpPr>
        <p:spPr>
          <a:xfrm>
            <a:off x="542950" y="90400"/>
            <a:ext cx="7593900" cy="6726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FFFFFF"/>
                </a:solidFill>
              </a:rPr>
              <a:t>LO QUE NO HAY QUE HACER</a:t>
            </a:r>
            <a:endParaRPr b="1" sz="4100">
              <a:solidFill>
                <a:srgbClr val="FFFFFF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2914650" y="2218125"/>
            <a:ext cx="1510800" cy="49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211925" y="329425"/>
            <a:ext cx="8520600" cy="5727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TIPOS DE MASCARILLAS A UTILIZAR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" sz="2000">
                <a:solidFill>
                  <a:schemeClr val="dk1"/>
                </a:solidFill>
              </a:rPr>
              <a:t>Mascarillas higiénicas y/o quirúrgicas.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" sz="2000">
                <a:solidFill>
                  <a:schemeClr val="dk1"/>
                </a:solidFill>
              </a:rPr>
              <a:t>Mascarillas </a:t>
            </a:r>
            <a:r>
              <a:rPr lang="es" sz="2000">
                <a:solidFill>
                  <a:schemeClr val="dk1"/>
                </a:solidFill>
              </a:rPr>
              <a:t>higiénicas</a:t>
            </a:r>
            <a:r>
              <a:rPr lang="es" sz="2000">
                <a:solidFill>
                  <a:schemeClr val="dk1"/>
                </a:solidFill>
              </a:rPr>
              <a:t> reutilizables homologadas. </a:t>
            </a:r>
            <a:endParaRPr sz="2000">
              <a:solidFill>
                <a:schemeClr val="dk1"/>
              </a:solidFill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s" sz="2100">
                <a:solidFill>
                  <a:schemeClr val="dk1"/>
                </a:solidFill>
              </a:rPr>
              <a:t>Mascarillas FFP2 sin válvula.</a:t>
            </a:r>
            <a:endParaRPr sz="2700"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625" y="2097277"/>
            <a:ext cx="1779920" cy="17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22929" l="12003" r="9540" t="25600"/>
          <a:stretch/>
        </p:blipFill>
        <p:spPr>
          <a:xfrm>
            <a:off x="1507175" y="2460925"/>
            <a:ext cx="1891476" cy="12409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895875" y="3935575"/>
            <a:ext cx="6976500" cy="633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1"/>
                </a:solidFill>
              </a:rPr>
              <a:t>No usar mascarillas con válvulas, ni de fabricación propia.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6841100" y="1063975"/>
            <a:ext cx="1891500" cy="2043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Importante que las mascarillas </a:t>
            </a:r>
            <a:r>
              <a:rPr b="1" lang="es" sz="1700"/>
              <a:t>estén</a:t>
            </a:r>
            <a:r>
              <a:rPr b="1" lang="es" sz="1700"/>
              <a:t> homologadas y tengan instrucciones de uso</a:t>
            </a:r>
            <a:endParaRPr b="1"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