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Amatic SC"/>
      <p:regular r:id="rId18"/>
      <p:bold r:id="rId19"/>
    </p:embeddedFont>
    <p:embeddedFont>
      <p:font typeface="Pacifico"/>
      <p:regular r:id="rId20"/>
    </p:embeddedFont>
    <p:embeddedFont>
      <p:font typeface="Comfortaa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cifico-regular.fntdata"/><Relationship Id="rId22" Type="http://schemas.openxmlformats.org/officeDocument/2006/relationships/font" Target="fonts/Comfortaa-bold.fntdata"/><Relationship Id="rId21" Type="http://schemas.openxmlformats.org/officeDocument/2006/relationships/font" Target="fonts/Comfortaa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90357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9035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a349ee954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a349ee954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a349ee9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a349ee9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a349ee95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a349ee9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a349ee95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a349ee95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a349ee95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a349ee95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a349ee95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a349ee95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4294967295" type="title"/>
          </p:nvPr>
        </p:nvSpPr>
        <p:spPr>
          <a:xfrm>
            <a:off x="614250" y="3884525"/>
            <a:ext cx="84363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9900FF"/>
                </a:solidFill>
                <a:latin typeface="Pacifico"/>
                <a:ea typeface="Pacifico"/>
                <a:cs typeface="Pacifico"/>
                <a:sym typeface="Pacifico"/>
              </a:rPr>
              <a:t>By: Aisha, Yumalae, Ariadne and Sofía.</a:t>
            </a:r>
            <a:endParaRPr>
              <a:solidFill>
                <a:srgbClr val="99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235400" y="82050"/>
            <a:ext cx="2775300" cy="10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300">
                <a:latin typeface="Amatic SC"/>
                <a:ea typeface="Amatic SC"/>
                <a:cs typeface="Amatic SC"/>
                <a:sym typeface="Amatic SC"/>
              </a:rPr>
              <a:t>ÍNDICE</a:t>
            </a:r>
            <a:endParaRPr sz="6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346550" y="2083050"/>
            <a:ext cx="3835800" cy="14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18975" y="1832100"/>
            <a:ext cx="60780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300">
                <a:latin typeface="Comfortaa"/>
                <a:ea typeface="Comfortaa"/>
                <a:cs typeface="Comfortaa"/>
                <a:sym typeface="Comfortaa"/>
              </a:rPr>
              <a:t>· Caso de Yulia Tsvetkoba</a:t>
            </a:r>
            <a:endParaRPr b="1" i="1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300">
                <a:latin typeface="Comfortaa"/>
                <a:ea typeface="Comfortaa"/>
                <a:cs typeface="Comfortaa"/>
                <a:sym typeface="Comfortaa"/>
              </a:rPr>
              <a:t>·¿Qué derecho se está violando?</a:t>
            </a:r>
            <a:endParaRPr b="1" i="1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300">
                <a:latin typeface="Comfortaa"/>
                <a:ea typeface="Comfortaa"/>
                <a:cs typeface="Comfortaa"/>
                <a:sym typeface="Comfortaa"/>
              </a:rPr>
              <a:t>·Medidas para solucionar el problema</a:t>
            </a:r>
            <a:endParaRPr b="1" i="1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300">
                <a:latin typeface="Comfortaa"/>
                <a:ea typeface="Comfortaa"/>
                <a:cs typeface="Comfortaa"/>
                <a:sym typeface="Comfortaa"/>
              </a:rPr>
              <a:t>· Campaña</a:t>
            </a:r>
            <a:endParaRPr b="1" i="1" sz="2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300">
                <a:latin typeface="Comfortaa"/>
                <a:ea typeface="Comfortaa"/>
                <a:cs typeface="Comfortaa"/>
                <a:sym typeface="Comfortaa"/>
              </a:rPr>
              <a:t>· Libertad de expresión en España</a:t>
            </a:r>
            <a:endParaRPr b="1" i="1"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0" y="2848300"/>
            <a:ext cx="42720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33">
                <a:latin typeface="Comfortaa"/>
                <a:ea typeface="Comfortaa"/>
                <a:cs typeface="Comfortaa"/>
                <a:sym typeface="Comfortaa"/>
              </a:rPr>
              <a:t>Yulia es una </a:t>
            </a:r>
            <a:r>
              <a:rPr lang="es" sz="2533">
                <a:latin typeface="Comfortaa"/>
                <a:ea typeface="Comfortaa"/>
                <a:cs typeface="Comfortaa"/>
                <a:sym typeface="Comfortaa"/>
              </a:rPr>
              <a:t>joven artista y directora de escena rusa que podría ser condenada a 6 años de cárcel por dibujar el cuerpo desnudo de una mujer.  También le pusieron una multa de 780 dólares por administrar 2 cuentas LGTBI+. </a:t>
            </a:r>
            <a:endParaRPr sz="2533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33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675" y="2296150"/>
            <a:ext cx="4804326" cy="26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297950" y="523525"/>
            <a:ext cx="6548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5200">
                <a:latin typeface="Amatic SC"/>
                <a:ea typeface="Amatic SC"/>
                <a:cs typeface="Amatic SC"/>
                <a:sym typeface="Amatic SC"/>
              </a:rPr>
              <a:t>CASO DE YULIA TSVETKOBA</a:t>
            </a:r>
            <a:endParaRPr b="1" i="1" sz="5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771150" y="459850"/>
            <a:ext cx="7133100" cy="103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200">
                <a:latin typeface="Amatic SC"/>
                <a:ea typeface="Amatic SC"/>
                <a:cs typeface="Amatic SC"/>
                <a:sym typeface="Amatic SC"/>
              </a:rPr>
              <a:t>¿ QUÉ DERECHO  SE ESTÁ VIOLANDO?</a:t>
            </a:r>
            <a:endParaRPr sz="5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35775" y="1952000"/>
            <a:ext cx="4186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900">
                <a:latin typeface="Comfortaa"/>
                <a:ea typeface="Comfortaa"/>
                <a:cs typeface="Comfortaa"/>
                <a:sym typeface="Comfortaa"/>
              </a:rPr>
              <a:t>Se está violando el derecho de  libertad de expresión ya que la están condenando a 6 años de cárcel simplemente por hacer un dibujo.</a:t>
            </a:r>
            <a:endParaRPr i="1" sz="1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900">
                <a:latin typeface="Comfortaa"/>
                <a:ea typeface="Comfortaa"/>
                <a:cs typeface="Comfortaa"/>
                <a:sym typeface="Comfortaa"/>
              </a:rPr>
              <a:t>Esto no nos parece justo  ya que todo el mundo tiene derecho a expresarse  sin ser condenado o juzgado por ello. </a:t>
            </a:r>
            <a:endParaRPr i="1" sz="19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550" y="2354275"/>
            <a:ext cx="4637450" cy="270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097500" y="1031325"/>
            <a:ext cx="8653800" cy="2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520">
                <a:latin typeface="Amatic SC"/>
                <a:ea typeface="Amatic SC"/>
                <a:cs typeface="Amatic SC"/>
                <a:sym typeface="Amatic SC"/>
              </a:rPr>
              <a:t>MEDIDAS PARA SOLUCIONAR EL PROBLEMA</a:t>
            </a:r>
            <a:endParaRPr sz="45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0" y="2194000"/>
            <a:ext cx="51630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700">
                <a:latin typeface="Comfortaa"/>
                <a:ea typeface="Comfortaa"/>
                <a:cs typeface="Comfortaa"/>
                <a:sym typeface="Comfortaa"/>
              </a:rPr>
              <a:t>· Respetar los actos, decisiones, opiniones, formas de vestir, orientación sexual,  etc.</a:t>
            </a:r>
            <a:endParaRPr b="1" i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700">
                <a:latin typeface="Comfortaa"/>
                <a:ea typeface="Comfortaa"/>
                <a:cs typeface="Comfortaa"/>
                <a:sym typeface="Comfortaa"/>
              </a:rPr>
              <a:t>· Tener cuidado si lo que hacemos o decimos está mal visto.</a:t>
            </a:r>
            <a:endParaRPr b="1" i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700">
                <a:latin typeface="Comfortaa"/>
                <a:ea typeface="Comfortaa"/>
                <a:cs typeface="Comfortaa"/>
                <a:sym typeface="Comfortaa"/>
              </a:rPr>
              <a:t>· Ayudar a concienciar a las personas para que se den cuenta que la libertad de expresión es necesaria. </a:t>
            </a:r>
            <a:endParaRPr b="1" i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448" y="2473475"/>
            <a:ext cx="3987552" cy="25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853750" y="581650"/>
            <a:ext cx="2900100" cy="33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300">
                <a:latin typeface="Amatic SC"/>
                <a:ea typeface="Amatic SC"/>
                <a:cs typeface="Amatic SC"/>
                <a:sym typeface="Amatic SC"/>
              </a:rPr>
              <a:t>CAMPAÑA</a:t>
            </a:r>
            <a:endParaRPr sz="5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881625" y="1441325"/>
            <a:ext cx="60927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latin typeface="Comfortaa"/>
                <a:ea typeface="Comfortaa"/>
                <a:cs typeface="Comfortaa"/>
                <a:sym typeface="Comfortaa"/>
              </a:rPr>
              <a:t>NOMBRE DE LA CAMPAÑA: </a:t>
            </a:r>
            <a:r>
              <a:rPr i="1" lang="es" sz="2000">
                <a:latin typeface="Comfortaa"/>
                <a:ea typeface="Comfortaa"/>
                <a:cs typeface="Comfortaa"/>
                <a:sym typeface="Comfortaa"/>
              </a:rPr>
              <a:t>solitad         solidaridad-libertad</a:t>
            </a:r>
            <a:endParaRPr i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latin typeface="Comfortaa"/>
                <a:ea typeface="Comfortaa"/>
                <a:cs typeface="Comfortaa"/>
                <a:sym typeface="Comfortaa"/>
              </a:rPr>
              <a:t>LEMA:</a:t>
            </a:r>
            <a:r>
              <a:rPr i="1" lang="es" sz="2000">
                <a:latin typeface="Comfortaa"/>
                <a:ea typeface="Comfortaa"/>
                <a:cs typeface="Comfortaa"/>
                <a:sym typeface="Comfortaa"/>
              </a:rPr>
              <a:t> “Somos lo que sentimos”</a:t>
            </a:r>
            <a:endParaRPr i="1" sz="2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00">
                <a:latin typeface="Comfortaa"/>
                <a:ea typeface="Comfortaa"/>
                <a:cs typeface="Comfortaa"/>
                <a:sym typeface="Comfortaa"/>
              </a:rPr>
              <a:t>PROPUESTAS:</a:t>
            </a:r>
            <a:r>
              <a:rPr i="1" lang="es" sz="2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i="1" lang="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Crear cuentas de redes sociales y difundir esta información para que llegue a todo el  mundo y sean conscientes de lo que está pasando en el mundo</a:t>
            </a:r>
            <a:endParaRPr i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Hacer una manifestación  junto con la gente a la que le ha llegado nuestra información y apoya la causa. </a:t>
            </a:r>
            <a:endParaRPr i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12775" y="82075"/>
            <a:ext cx="7520700" cy="10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LIBERTAD DE EXPRESIÓN EN ESPAÑA</a:t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0" y="1782750"/>
            <a:ext cx="3905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Se reconocen y protegen los derechos: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·A expresar y difundir libremente los pensamientos, ideas y opiniones mediante la palabra, el escrito o cualquier  otro medio de reproducción.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·A la producción y creación literaria, artística, científica y técnica.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Open Sans"/>
                <a:ea typeface="Open Sans"/>
                <a:cs typeface="Open Sans"/>
                <a:sym typeface="Open Sans"/>
              </a:rPr>
              <a:t>Todo esto se encuentra en el artículo 20.1 de La Constitución Española y es así siempre y cuando no  se vulneren los derechos de otra persona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100" y="1676400"/>
            <a:ext cx="4910901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2107825" y="1941875"/>
            <a:ext cx="5878800" cy="16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1100">
                <a:latin typeface="Pacifico"/>
                <a:ea typeface="Pacifico"/>
                <a:cs typeface="Pacifico"/>
                <a:sym typeface="Pacifico"/>
              </a:rPr>
              <a:t>FIN</a:t>
            </a:r>
            <a:endParaRPr b="1" i="1" sz="111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1985850" y="1893425"/>
            <a:ext cx="50661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1100">
                <a:solidFill>
                  <a:srgbClr val="9900FF"/>
                </a:solidFill>
                <a:latin typeface="Pacifico"/>
                <a:ea typeface="Pacifico"/>
                <a:cs typeface="Pacifico"/>
                <a:sym typeface="Pacifico"/>
              </a:rPr>
              <a:t>FIN</a:t>
            </a:r>
            <a:endParaRPr b="1" i="1" sz="11100">
              <a:solidFill>
                <a:srgbClr val="99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